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 autoAdjust="0"/>
    <p:restoredTop sz="95289" autoAdjust="0"/>
  </p:normalViewPr>
  <p:slideViewPr>
    <p:cSldViewPr snapToGrid="0">
      <p:cViewPr>
        <p:scale>
          <a:sx n="125" d="100"/>
          <a:sy n="125" d="100"/>
        </p:scale>
        <p:origin x="90" y="-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C4920-293A-485C-B3CC-78B7713C2C28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4D55E-DEB8-4E0F-9553-0970250AB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7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9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8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4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6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5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9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7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1C8D-82E7-4D91-AD51-FF9F61A6997A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E610-2253-4E96-8977-2ED22C96E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7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7190BB0-3040-237B-AE30-42BB592ACC0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623" y="0"/>
            <a:ext cx="6997245" cy="99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61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7190BB0-3040-237B-AE30-42BB592ACC0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5"/>
          <a:stretch/>
        </p:blipFill>
        <p:spPr bwMode="auto">
          <a:xfrm>
            <a:off x="-69623" y="0"/>
            <a:ext cx="6997245" cy="68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4">
            <a:extLst>
              <a:ext uri="{FF2B5EF4-FFF2-40B4-BE49-F238E27FC236}">
                <a16:creationId xmlns:a16="http://schemas.microsoft.com/office/drawing/2014/main" id="{DB8A7A87-928B-89A8-300D-F40A81D9956A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0" b="60675"/>
          <a:stretch/>
        </p:blipFill>
        <p:spPr bwMode="auto">
          <a:xfrm>
            <a:off x="-69623" y="688932"/>
            <a:ext cx="6997245" cy="311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57A7D49D-CC2D-3F87-87EC-0C35D84A5E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11" b="28304"/>
          <a:stretch/>
        </p:blipFill>
        <p:spPr bwMode="auto">
          <a:xfrm>
            <a:off x="-69623" y="3883069"/>
            <a:ext cx="6997245" cy="311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41D91D-DD90-DA2D-A1DF-DEDA7E5C245D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66" b="4278"/>
          <a:stretch/>
        </p:blipFill>
        <p:spPr bwMode="auto">
          <a:xfrm>
            <a:off x="-69624" y="8152353"/>
            <a:ext cx="6997245" cy="177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4">
            <a:extLst>
              <a:ext uri="{FF2B5EF4-FFF2-40B4-BE49-F238E27FC236}">
                <a16:creationId xmlns:a16="http://schemas.microsoft.com/office/drawing/2014/main" id="{CEADF9E4-7956-A55B-5EA2-7194097DD87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49" b="22613"/>
          <a:stretch/>
        </p:blipFill>
        <p:spPr bwMode="auto">
          <a:xfrm>
            <a:off x="-69623" y="7265096"/>
            <a:ext cx="6997245" cy="53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group of cartoon animals&#10;&#10;Description automatically generated">
            <a:extLst>
              <a:ext uri="{FF2B5EF4-FFF2-40B4-BE49-F238E27FC236}">
                <a16:creationId xmlns:a16="http://schemas.microsoft.com/office/drawing/2014/main" id="{3E04381F-14E8-2BAC-6407-69CAD3F63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24" y="4808499"/>
            <a:ext cx="1837464" cy="851508"/>
          </a:xfrm>
          <a:prstGeom prst="rect">
            <a:avLst/>
          </a:prstGeom>
        </p:spPr>
      </p:pic>
      <p:pic>
        <p:nvPicPr>
          <p:cNvPr id="9" name="Picture 8" descr="A group of cartoon animals&#10;&#10;Description automatically generated">
            <a:extLst>
              <a:ext uri="{FF2B5EF4-FFF2-40B4-BE49-F238E27FC236}">
                <a16:creationId xmlns:a16="http://schemas.microsoft.com/office/drawing/2014/main" id="{02D64B4C-7C5E-92FB-D2D6-79E686993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83" y="7233766"/>
            <a:ext cx="2194442" cy="10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8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C737E0D2-16BC-2073-F9BA-859D09A130B9}"/>
              </a:ext>
            </a:extLst>
          </p:cNvPr>
          <p:cNvGrpSpPr/>
          <p:nvPr/>
        </p:nvGrpSpPr>
        <p:grpSpPr>
          <a:xfrm>
            <a:off x="-100491" y="3906564"/>
            <a:ext cx="6958491" cy="3118982"/>
            <a:chOff x="-100491" y="3883069"/>
            <a:chExt cx="6958491" cy="3118982"/>
          </a:xfrm>
        </p:grpSpPr>
        <p:pic>
          <p:nvPicPr>
            <p:cNvPr id="13" name="그림 4">
              <a:extLst>
                <a:ext uri="{FF2B5EF4-FFF2-40B4-BE49-F238E27FC236}">
                  <a16:creationId xmlns:a16="http://schemas.microsoft.com/office/drawing/2014/main" id="{F6489C66-A702-D286-523F-CB39E3D0D764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" t="40211" r="995" b="28304"/>
            <a:stretch/>
          </p:blipFill>
          <p:spPr bwMode="auto">
            <a:xfrm>
              <a:off x="-1" y="3883069"/>
              <a:ext cx="6858001" cy="3118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A forest with trees and sun rays&#10;&#10;Description automatically generated">
              <a:extLst>
                <a:ext uri="{FF2B5EF4-FFF2-40B4-BE49-F238E27FC236}">
                  <a16:creationId xmlns:a16="http://schemas.microsoft.com/office/drawing/2014/main" id="{07C0F935-F083-201F-D0D1-63182A33E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1" t="51943" r="3600" b="41886"/>
            <a:stretch/>
          </p:blipFill>
          <p:spPr>
            <a:xfrm>
              <a:off x="269557" y="4395786"/>
              <a:ext cx="6340793" cy="5643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A822BA-3843-C142-1FB3-DFF56311F23C}"/>
                </a:ext>
              </a:extLst>
            </p:cNvPr>
            <p:cNvSpPr txBox="1"/>
            <p:nvPr/>
          </p:nvSpPr>
          <p:spPr>
            <a:xfrm>
              <a:off x="843438" y="4376956"/>
              <a:ext cx="878206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운용상품구분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F45C38-E211-1EAC-F4BF-A0DBC16F86C0}"/>
                </a:ext>
              </a:extLst>
            </p:cNvPr>
            <p:cNvSpPr txBox="1"/>
            <p:nvPr/>
          </p:nvSpPr>
          <p:spPr>
            <a:xfrm>
              <a:off x="-100491" y="4675301"/>
              <a:ext cx="1317309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상품명 </a:t>
              </a:r>
              <a:r>
                <a:rPr lang="en-US" altLang="ko-KR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/</a:t>
              </a:r>
              <a:endPara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DEC679-38EF-BAFA-8A87-78986B6C2E25}"/>
                </a:ext>
              </a:extLst>
            </p:cNvPr>
            <p:cNvSpPr txBox="1"/>
            <p:nvPr/>
          </p:nvSpPr>
          <p:spPr>
            <a:xfrm>
              <a:off x="667866" y="4668952"/>
              <a:ext cx="855824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포트폴리오명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B19951-7522-74AF-F5BA-D607F90ED6FA}"/>
                </a:ext>
              </a:extLst>
            </p:cNvPr>
            <p:cNvSpPr txBox="1"/>
            <p:nvPr/>
          </p:nvSpPr>
          <p:spPr>
            <a:xfrm>
              <a:off x="2936645" y="4377871"/>
              <a:ext cx="1317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□ </a:t>
              </a:r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일반상품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1EEAAC-C3CC-20A1-BF99-479D3F7F444A}"/>
                </a:ext>
              </a:extLst>
            </p:cNvPr>
            <p:cNvSpPr txBox="1"/>
            <p:nvPr/>
          </p:nvSpPr>
          <p:spPr>
            <a:xfrm>
              <a:off x="4053382" y="4378541"/>
              <a:ext cx="1740993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□ </a:t>
              </a:r>
              <a:r>
                <a:rPr lang="ko-KR" altLang="en-US" sz="95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로보 어드바이저 포트폴리오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802D4-FAD0-FD57-A48B-75F5431042D0}"/>
                </a:ext>
              </a:extLst>
            </p:cNvPr>
            <p:cNvSpPr txBox="1"/>
            <p:nvPr/>
          </p:nvSpPr>
          <p:spPr>
            <a:xfrm>
              <a:off x="4072431" y="4580438"/>
              <a:ext cx="530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비  율</a:t>
              </a:r>
              <a:endPara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B20A9A-C2EE-D176-A523-23EAD973E6C1}"/>
                </a:ext>
              </a:extLst>
            </p:cNvPr>
            <p:cNvSpPr txBox="1"/>
            <p:nvPr/>
          </p:nvSpPr>
          <p:spPr>
            <a:xfrm>
              <a:off x="4409345" y="4583126"/>
              <a:ext cx="1246124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(5% </a:t>
              </a:r>
              <a:r>
                <a:rPr lang="ko-KR" altLang="en-US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단위 </a:t>
              </a:r>
              <a:r>
                <a:rPr lang="en-US" altLang="ko-KR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합계 </a:t>
              </a:r>
              <a:r>
                <a:rPr lang="en-US" altLang="ko-KR" sz="8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100%)</a:t>
              </a:r>
              <a:endParaRPr lang="ko-KR" altLang="en-US" sz="85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944704-5C04-CFE9-5842-FB3752821837}"/>
                </a:ext>
              </a:extLst>
            </p:cNvPr>
            <p:cNvSpPr txBox="1"/>
            <p:nvPr/>
          </p:nvSpPr>
          <p:spPr>
            <a:xfrm>
              <a:off x="5952363" y="4601310"/>
              <a:ext cx="504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환매</a:t>
              </a:r>
              <a:endParaRPr lang="en-US" altLang="ko-KR" sz="9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수수료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8F0E98-8980-AA99-4B4C-5B457568B52E}"/>
                </a:ext>
              </a:extLst>
            </p:cNvPr>
            <p:cNvSpPr txBox="1"/>
            <p:nvPr/>
          </p:nvSpPr>
          <p:spPr>
            <a:xfrm>
              <a:off x="5030805" y="4766459"/>
              <a:ext cx="7754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개인부담금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807557-3388-6B42-3DAD-7E29480B4DA2}"/>
                </a:ext>
              </a:extLst>
            </p:cNvPr>
            <p:cNvSpPr txBox="1"/>
            <p:nvPr/>
          </p:nvSpPr>
          <p:spPr>
            <a:xfrm>
              <a:off x="3966884" y="4766195"/>
              <a:ext cx="10567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기업부담금</a:t>
              </a:r>
              <a:r>
                <a:rPr lang="en-US" altLang="ko-KR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퇴직금</a:t>
              </a:r>
              <a:r>
                <a:rPr lang="en-US" altLang="ko-KR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9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D2C85-7A8F-F0AA-25A3-77EEB5179A4B}"/>
                </a:ext>
              </a:extLst>
            </p:cNvPr>
            <p:cNvSpPr txBox="1"/>
            <p:nvPr/>
          </p:nvSpPr>
          <p:spPr>
            <a:xfrm>
              <a:off x="1511134" y="4753577"/>
              <a:ext cx="1874451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일반상품 </a:t>
              </a:r>
              <a:r>
                <a:rPr lang="en-US" altLang="ko-KR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 00</a:t>
              </a:r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은행 퇴직연금 정기예금 </a:t>
              </a:r>
              <a:r>
                <a:rPr lang="en-US" altLang="ko-KR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DC/IRP 1</a:t>
              </a:r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E3B961-6F55-F4C6-E10E-F963200A4F91}"/>
                </a:ext>
              </a:extLst>
            </p:cNvPr>
            <p:cNvSpPr txBox="1"/>
            <p:nvPr/>
          </p:nvSpPr>
          <p:spPr>
            <a:xfrm>
              <a:off x="1240904" y="4626604"/>
              <a:ext cx="1317310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※</a:t>
              </a:r>
              <a:r>
                <a:rPr lang="en-US" altLang="ko-KR" sz="62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63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상품명 작성 예시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56BEC6-CFC7-70C4-337F-8C1498A71B2D}"/>
                </a:ext>
              </a:extLst>
            </p:cNvPr>
            <p:cNvSpPr txBox="1"/>
            <p:nvPr/>
          </p:nvSpPr>
          <p:spPr>
            <a:xfrm>
              <a:off x="2122454" y="4624271"/>
              <a:ext cx="779715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3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63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풀네임으로 작성</a:t>
              </a:r>
              <a:r>
                <a:rPr lang="en-US" altLang="ko-KR" sz="63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63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54" name="그림 4">
            <a:extLst>
              <a:ext uri="{FF2B5EF4-FFF2-40B4-BE49-F238E27FC236}">
                <a16:creationId xmlns:a16="http://schemas.microsoft.com/office/drawing/2014/main" id="{B6E47139-F528-B7D4-8D38-FC1D418F1868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95308" r="995"/>
          <a:stretch/>
        </p:blipFill>
        <p:spPr bwMode="auto">
          <a:xfrm>
            <a:off x="-1" y="9439415"/>
            <a:ext cx="6858001" cy="464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E5353A1-9EDA-C457-39BC-F313D03CBCF2}"/>
              </a:ext>
            </a:extLst>
          </p:cNvPr>
          <p:cNvGrpSpPr/>
          <p:nvPr/>
        </p:nvGrpSpPr>
        <p:grpSpPr>
          <a:xfrm>
            <a:off x="-1" y="0"/>
            <a:ext cx="6858001" cy="3856363"/>
            <a:chOff x="-1" y="0"/>
            <a:chExt cx="6858001" cy="3856363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17190BB0-3040-237B-AE30-42BB592ACC06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" r="995" b="93045"/>
            <a:stretch/>
          </p:blipFill>
          <p:spPr bwMode="auto">
            <a:xfrm>
              <a:off x="-1" y="0"/>
              <a:ext cx="6858001" cy="688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D8CB3A3-A7AB-CD96-2956-D1AB9615F0E6}"/>
                </a:ext>
              </a:extLst>
            </p:cNvPr>
            <p:cNvGrpSpPr/>
            <p:nvPr/>
          </p:nvGrpSpPr>
          <p:grpSpPr>
            <a:xfrm>
              <a:off x="-1" y="737382"/>
              <a:ext cx="6858001" cy="3118981"/>
              <a:chOff x="-1" y="737382"/>
              <a:chExt cx="6858001" cy="3118981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5458FC-8247-A225-5913-8FF21C47A5D3}"/>
                  </a:ext>
                </a:extLst>
              </p:cNvPr>
              <p:cNvGrpSpPr/>
              <p:nvPr/>
            </p:nvGrpSpPr>
            <p:grpSpPr>
              <a:xfrm>
                <a:off x="-1" y="737382"/>
                <a:ext cx="6858001" cy="3118981"/>
                <a:chOff x="-1" y="858032"/>
                <a:chExt cx="6858001" cy="3118981"/>
              </a:xfrm>
            </p:grpSpPr>
            <p:pic>
              <p:nvPicPr>
                <p:cNvPr id="2" name="그림 4">
                  <a:extLst>
                    <a:ext uri="{FF2B5EF4-FFF2-40B4-BE49-F238E27FC236}">
                      <a16:creationId xmlns:a16="http://schemas.microsoft.com/office/drawing/2014/main" id="{DB8A7A87-928B-89A8-300D-F40A81D9956A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" t="7840" r="995" b="60675"/>
                <a:stretch/>
              </p:blipFill>
              <p:spPr bwMode="auto">
                <a:xfrm>
                  <a:off x="-1" y="858032"/>
                  <a:ext cx="6858001" cy="31189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Picture 11" descr="A forest with trees and sun rays&#10;&#10;Description automatically generated">
                  <a:extLst>
                    <a:ext uri="{FF2B5EF4-FFF2-40B4-BE49-F238E27FC236}">
                      <a16:creationId xmlns:a16="http://schemas.microsoft.com/office/drawing/2014/main" id="{80766994-C809-BCFF-1A1E-03D4C4473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49" t="-147" r="87342" b="78724"/>
                <a:stretch/>
              </p:blipFill>
              <p:spPr>
                <a:xfrm>
                  <a:off x="269557" y="1395169"/>
                  <a:ext cx="878206" cy="1958978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39EE7C-FE6D-628C-2936-E07422D4FCFA}"/>
                    </a:ext>
                  </a:extLst>
                </p:cNvPr>
                <p:cNvSpPr txBox="1"/>
                <p:nvPr/>
              </p:nvSpPr>
              <p:spPr>
                <a:xfrm>
                  <a:off x="272732" y="1407869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가 입 자 명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81957E-BED1-49AF-810A-9E1A44FE49C0}"/>
                    </a:ext>
                  </a:extLst>
                </p:cNvPr>
                <p:cNvSpPr txBox="1"/>
                <p:nvPr/>
              </p:nvSpPr>
              <p:spPr>
                <a:xfrm>
                  <a:off x="256063" y="1590728"/>
                  <a:ext cx="927418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사용자</a:t>
                  </a:r>
                  <a:r>
                    <a:rPr lang="en-US" altLang="ko-KR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(</a:t>
                  </a:r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기업</a:t>
                  </a:r>
                  <a:r>
                    <a:rPr lang="en-US" altLang="ko-KR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)</a:t>
                  </a:r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명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0967E1-3D83-F6C4-C9B7-B06D50972AA5}"/>
                    </a:ext>
                  </a:extLst>
                </p:cNvPr>
                <p:cNvSpPr txBox="1"/>
                <p:nvPr/>
              </p:nvSpPr>
              <p:spPr>
                <a:xfrm>
                  <a:off x="285432" y="1789261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이메일 주소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672CFC-CF8C-21AA-75C7-E640BC7D11A7}"/>
                    </a:ext>
                  </a:extLst>
                </p:cNvPr>
                <p:cNvSpPr txBox="1"/>
                <p:nvPr/>
              </p:nvSpPr>
              <p:spPr>
                <a:xfrm>
                  <a:off x="272732" y="1983112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자 택 주 소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04A3B9-7BF1-E008-D331-B41C14C68B4E}"/>
                    </a:ext>
                  </a:extLst>
                </p:cNvPr>
                <p:cNvSpPr txBox="1"/>
                <p:nvPr/>
              </p:nvSpPr>
              <p:spPr>
                <a:xfrm>
                  <a:off x="274320" y="2170654"/>
                  <a:ext cx="8782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5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직 장 주 소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0B9CB4-5A1B-DA63-B437-4E12C2C29A38}"/>
                    </a:ext>
                  </a:extLst>
                </p:cNvPr>
                <p:cNvSpPr txBox="1"/>
                <p:nvPr/>
              </p:nvSpPr>
              <p:spPr>
                <a:xfrm>
                  <a:off x="279876" y="2502609"/>
                  <a:ext cx="87820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퇴직연금</a:t>
                  </a:r>
                  <a:r>
                    <a:rPr lang="ko-KR" altLang="en-US" sz="2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 </a:t>
                  </a:r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정보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5FFB47B-347C-DE0E-95D9-2E3E398A824F}"/>
                    </a:ext>
                  </a:extLst>
                </p:cNvPr>
                <p:cNvSpPr txBox="1"/>
                <p:nvPr/>
              </p:nvSpPr>
              <p:spPr>
                <a:xfrm>
                  <a:off x="273526" y="3001259"/>
                  <a:ext cx="87820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KB금융 본문체 Medium" panose="020B0603000000000000" pitchFamily="50" charset="-127"/>
                      <a:ea typeface="KB금융 본문체 Medium" panose="020B0603000000000000" pitchFamily="50" charset="-127"/>
                    </a:rPr>
                    <a:t>개인부담금</a:t>
                  </a:r>
                </a:p>
              </p:txBody>
            </p:sp>
          </p:grpSp>
          <p:pic>
            <p:nvPicPr>
              <p:cNvPr id="57" name="Picture 56" descr="A forest with trees and sun rays&#10;&#10;Description automatically generated">
                <a:extLst>
                  <a:ext uri="{FF2B5EF4-FFF2-40B4-BE49-F238E27FC236}">
                    <a16:creationId xmlns:a16="http://schemas.microsoft.com/office/drawing/2014/main" id="{434A9BD0-85EA-CDCC-031E-385A87F4F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97" t="10609" r="73428" b="78724"/>
              <a:stretch/>
            </p:blipFill>
            <p:spPr>
              <a:xfrm>
                <a:off x="1147763" y="2264661"/>
                <a:ext cx="944561" cy="97545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75FADA-7BCE-2C3B-59AE-8908F34F034A}"/>
                  </a:ext>
                </a:extLst>
              </p:cNvPr>
              <p:cNvSpPr txBox="1"/>
              <p:nvPr/>
            </p:nvSpPr>
            <p:spPr>
              <a:xfrm>
                <a:off x="1206975" y="2302819"/>
                <a:ext cx="498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필수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B40B28-6361-3F23-9BB6-CE83E7F9B057}"/>
                  </a:ext>
                </a:extLst>
              </p:cNvPr>
              <p:cNvSpPr txBox="1"/>
              <p:nvPr/>
            </p:nvSpPr>
            <p:spPr>
              <a:xfrm>
                <a:off x="1446053" y="2301863"/>
                <a:ext cx="3711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(</a:t>
                </a:r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택</a:t>
                </a:r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</a:t>
                </a:r>
                <a:endParaRPr lang="ko-KR" altLang="en-US" sz="8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55CB9C-D0FD-F822-ECA9-D8D025CE061D}"/>
                  </a:ext>
                </a:extLst>
              </p:cNvPr>
              <p:cNvSpPr txBox="1"/>
              <p:nvPr/>
            </p:nvSpPr>
            <p:spPr>
              <a:xfrm>
                <a:off x="1624489" y="2301863"/>
                <a:ext cx="371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이상</a:t>
                </a:r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)</a:t>
                </a:r>
                <a:endParaRPr lang="ko-KR" altLang="en-US" sz="8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77010AC-F00F-6123-7D54-F381E6BF49E7}"/>
                  </a:ext>
                </a:extLst>
              </p:cNvPr>
              <p:cNvSpPr txBox="1"/>
              <p:nvPr/>
            </p:nvSpPr>
            <p:spPr>
              <a:xfrm>
                <a:off x="1552731" y="2599550"/>
                <a:ext cx="3711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(</a:t>
                </a:r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택</a:t>
                </a:r>
                <a:r>
                  <a:rPr lang="en-US" altLang="ko-KR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1)</a:t>
                </a:r>
                <a:endParaRPr lang="ko-KR" altLang="en-US" sz="8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504DDD-4388-186E-0722-A93E1DD3529A}"/>
                  </a:ext>
                </a:extLst>
              </p:cNvPr>
              <p:cNvSpPr txBox="1"/>
              <p:nvPr/>
            </p:nvSpPr>
            <p:spPr>
              <a:xfrm>
                <a:off x="1282541" y="2599550"/>
                <a:ext cx="498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선택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1DA43B-E7FF-1C80-953F-6FC893C7D3B7}"/>
                  </a:ext>
                </a:extLst>
              </p:cNvPr>
              <p:cNvSpPr txBox="1"/>
              <p:nvPr/>
            </p:nvSpPr>
            <p:spPr>
              <a:xfrm>
                <a:off x="1733547" y="2944123"/>
                <a:ext cx="4980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원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C5E9F3-ABE5-430E-0BD7-AD84F0DFC0C7}"/>
              </a:ext>
            </a:extLst>
          </p:cNvPr>
          <p:cNvGrpSpPr/>
          <p:nvPr/>
        </p:nvGrpSpPr>
        <p:grpSpPr>
          <a:xfrm>
            <a:off x="0" y="7083486"/>
            <a:ext cx="6858001" cy="2384504"/>
            <a:chOff x="0" y="7083486"/>
            <a:chExt cx="6858001" cy="238450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5B1C1D-1399-E11A-BF53-888996CC98D4}"/>
                </a:ext>
              </a:extLst>
            </p:cNvPr>
            <p:cNvGrpSpPr/>
            <p:nvPr/>
          </p:nvGrpSpPr>
          <p:grpSpPr>
            <a:xfrm>
              <a:off x="1" y="7689293"/>
              <a:ext cx="6858000" cy="1778697"/>
              <a:chOff x="1" y="8130618"/>
              <a:chExt cx="6858000" cy="177869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EAFF4FE-EE88-260D-1325-AB62FDBD054D}"/>
                  </a:ext>
                </a:extLst>
              </p:cNvPr>
              <p:cNvGrpSpPr/>
              <p:nvPr/>
            </p:nvGrpSpPr>
            <p:grpSpPr>
              <a:xfrm>
                <a:off x="1" y="8130618"/>
                <a:ext cx="6858000" cy="1778697"/>
                <a:chOff x="1" y="8130618"/>
                <a:chExt cx="6858000" cy="1778697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4741D91D-DD90-DA2D-A1DF-DEDA7E5C245D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" t="77547" r="995" b="4497"/>
                <a:stretch/>
              </p:blipFill>
              <p:spPr bwMode="auto">
                <a:xfrm>
                  <a:off x="1" y="8130618"/>
                  <a:ext cx="6858000" cy="17786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Picture 14" descr="A forest with trees and sun rays&#10;&#10;Description automatically generated">
                  <a:extLst>
                    <a:ext uri="{FF2B5EF4-FFF2-40B4-BE49-F238E27FC236}">
                      <a16:creationId xmlns:a16="http://schemas.microsoft.com/office/drawing/2014/main" id="{562C82CB-D36E-8C5D-E47D-428FE192F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9" t="82311" r="3612" b="13554"/>
                <a:stretch/>
              </p:blipFill>
              <p:spPr>
                <a:xfrm>
                  <a:off x="269557" y="8575890"/>
                  <a:ext cx="6340793" cy="378127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49814C-42C6-1EA2-F261-497B5C987F04}"/>
                  </a:ext>
                </a:extLst>
              </p:cNvPr>
              <p:cNvSpPr txBox="1"/>
              <p:nvPr/>
            </p:nvSpPr>
            <p:spPr>
              <a:xfrm>
                <a:off x="374603" y="8662874"/>
                <a:ext cx="878206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신청 구분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470FC3-24F7-E542-9C93-E6C6B47AC78F}"/>
                  </a:ext>
                </a:extLst>
              </p:cNvPr>
              <p:cNvSpPr txBox="1"/>
              <p:nvPr/>
            </p:nvSpPr>
            <p:spPr>
              <a:xfrm>
                <a:off x="1597412" y="8659699"/>
                <a:ext cx="878206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처리 구분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40C0C6-FCDD-4224-1A24-94DF791E9B86}"/>
                  </a:ext>
                </a:extLst>
              </p:cNvPr>
              <p:cNvSpPr txBox="1"/>
              <p:nvPr/>
            </p:nvSpPr>
            <p:spPr>
              <a:xfrm>
                <a:off x="2805274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9E29CE-E481-B3DC-EE6E-C0D28A567AA5}"/>
                  </a:ext>
                </a:extLst>
              </p:cNvPr>
              <p:cNvSpPr txBox="1"/>
              <p:nvPr/>
            </p:nvSpPr>
            <p:spPr>
              <a:xfrm>
                <a:off x="3452653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2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B1040E-2F5D-2BA6-A4D9-582F31285AF2}"/>
                  </a:ext>
                </a:extLst>
              </p:cNvPr>
              <p:cNvSpPr txBox="1"/>
              <p:nvPr/>
            </p:nvSpPr>
            <p:spPr>
              <a:xfrm>
                <a:off x="4102700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3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6ED706-23EB-726E-FE3A-26A445D56EE3}"/>
                  </a:ext>
                </a:extLst>
              </p:cNvPr>
              <p:cNvSpPr txBox="1"/>
              <p:nvPr/>
            </p:nvSpPr>
            <p:spPr>
              <a:xfrm>
                <a:off x="4749572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1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2D2757-214B-286D-8C1D-D9F2B6DF3A7C}"/>
                  </a:ext>
                </a:extLst>
              </p:cNvPr>
              <p:cNvSpPr txBox="1"/>
              <p:nvPr/>
            </p:nvSpPr>
            <p:spPr>
              <a:xfrm>
                <a:off x="5393776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2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C2B98E-AC6C-8815-07DA-54BBB292EBEC}"/>
                  </a:ext>
                </a:extLst>
              </p:cNvPr>
              <p:cNvSpPr txBox="1"/>
              <p:nvPr/>
            </p:nvSpPr>
            <p:spPr>
              <a:xfrm>
                <a:off x="6046998" y="8745391"/>
                <a:ext cx="446408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3</a:t>
                </a:r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차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8FE13-A660-0D57-B8B4-B30BC927C7C4}"/>
                  </a:ext>
                </a:extLst>
              </p:cNvPr>
              <p:cNvSpPr txBox="1"/>
              <p:nvPr/>
            </p:nvSpPr>
            <p:spPr>
              <a:xfrm>
                <a:off x="3291094" y="8571746"/>
                <a:ext cx="4654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상승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0EBC2D-A69C-E59A-98F4-6E73048546FA}"/>
                  </a:ext>
                </a:extLst>
              </p:cNvPr>
              <p:cNvSpPr txBox="1"/>
              <p:nvPr/>
            </p:nvSpPr>
            <p:spPr>
              <a:xfrm>
                <a:off x="3522170" y="8571746"/>
                <a:ext cx="5312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수익률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9EE656A-D37F-B5CD-2E06-668EDB8771A4}"/>
                  </a:ext>
                </a:extLst>
              </p:cNvPr>
              <p:cNvSpPr txBox="1"/>
              <p:nvPr/>
            </p:nvSpPr>
            <p:spPr>
              <a:xfrm>
                <a:off x="5236220" y="8571746"/>
                <a:ext cx="4654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하락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38F9131-A320-DA5A-4136-A7B6035E3B4D}"/>
                  </a:ext>
                </a:extLst>
              </p:cNvPr>
              <p:cNvSpPr txBox="1"/>
              <p:nvPr/>
            </p:nvSpPr>
            <p:spPr>
              <a:xfrm>
                <a:off x="5464121" y="8571746"/>
                <a:ext cx="5312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수익률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69A891-DA06-4803-241B-1BEBE310B1E4}"/>
                </a:ext>
              </a:extLst>
            </p:cNvPr>
            <p:cNvGrpSpPr/>
            <p:nvPr/>
          </p:nvGrpSpPr>
          <p:grpSpPr>
            <a:xfrm>
              <a:off x="0" y="7083486"/>
              <a:ext cx="6858000" cy="538619"/>
              <a:chOff x="0" y="7068246"/>
              <a:chExt cx="6858000" cy="53861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94BB011-A226-DCE3-1F9D-275B3BB87FEE}"/>
                  </a:ext>
                </a:extLst>
              </p:cNvPr>
              <p:cNvGrpSpPr/>
              <p:nvPr/>
            </p:nvGrpSpPr>
            <p:grpSpPr>
              <a:xfrm>
                <a:off x="0" y="7068246"/>
                <a:ext cx="6858000" cy="538619"/>
                <a:chOff x="0" y="7068246"/>
                <a:chExt cx="6858000" cy="538619"/>
              </a:xfrm>
            </p:grpSpPr>
            <p:pic>
              <p:nvPicPr>
                <p:cNvPr id="6" name="그림 4">
                  <a:extLst>
                    <a:ext uri="{FF2B5EF4-FFF2-40B4-BE49-F238E27FC236}">
                      <a16:creationId xmlns:a16="http://schemas.microsoft.com/office/drawing/2014/main" id="{CEADF9E4-7956-A55B-5EA2-7194097DD87C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" t="71949" r="995" b="22613"/>
                <a:stretch/>
              </p:blipFill>
              <p:spPr bwMode="auto">
                <a:xfrm>
                  <a:off x="0" y="7068246"/>
                  <a:ext cx="6858000" cy="5386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4" name="Picture 63" descr="A forest with trees and sun rays&#10;&#10;Description automatically generated">
                  <a:extLst>
                    <a:ext uri="{FF2B5EF4-FFF2-40B4-BE49-F238E27FC236}">
                      <a16:creationId xmlns:a16="http://schemas.microsoft.com/office/drawing/2014/main" id="{AC552326-DCFD-6328-92BC-42DF1CF1F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9" t="73585" r="80170" b="23583"/>
                <a:stretch/>
              </p:blipFill>
              <p:spPr>
                <a:xfrm>
                  <a:off x="266221" y="7301847"/>
                  <a:ext cx="1091092" cy="259026"/>
                </a:xfrm>
                <a:prstGeom prst="rect">
                  <a:avLst/>
                </a:prstGeom>
              </p:spPr>
            </p:pic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F8CC197-AE64-86AD-A8F0-673129272C1C}"/>
                  </a:ext>
                </a:extLst>
              </p:cNvPr>
              <p:cNvSpPr txBox="1"/>
              <p:nvPr/>
            </p:nvSpPr>
            <p:spPr>
              <a:xfrm>
                <a:off x="499187" y="7323933"/>
                <a:ext cx="644212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50" b="1" dirty="0"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상품명</a:t>
                </a: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E5C58A2-6C57-4CCF-30C5-73AFA1C6556F}"/>
              </a:ext>
            </a:extLst>
          </p:cNvPr>
          <p:cNvSpPr txBox="1"/>
          <p:nvPr/>
        </p:nvSpPr>
        <p:spPr>
          <a:xfrm>
            <a:off x="269557" y="3020582"/>
            <a:ext cx="878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연간납입한도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AB0EDD-D365-6C40-7D21-7191CA700082}"/>
              </a:ext>
            </a:extLst>
          </p:cNvPr>
          <p:cNvSpPr txBox="1"/>
          <p:nvPr/>
        </p:nvSpPr>
        <p:spPr>
          <a:xfrm>
            <a:off x="279876" y="2515868"/>
            <a:ext cx="878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</a:p>
        </p:txBody>
      </p:sp>
    </p:spTree>
    <p:extLst>
      <p:ext uri="{BB962C8B-B14F-4D97-AF65-F5344CB8AC3E}">
        <p14:creationId xmlns:p14="http://schemas.microsoft.com/office/powerpoint/2010/main" val="388565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D55B-A1E0-25CE-187A-3C16B296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21545-7A5E-C284-04F0-DECBEC116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917D2-6E0E-5297-38A9-649D63560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559"/>
            <a:ext cx="6858000" cy="3238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C083C-63C7-AB77-CA91-1839B7B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426"/>
            <a:ext cx="6858000" cy="390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7E3D-1010-2374-B0F7-EB76327E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7693"/>
            <a:ext cx="6858000" cy="32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66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237</TotalTime>
  <Words>103</Words>
  <Application>Microsoft Office PowerPoint</Application>
  <PresentationFormat>A4 Paper (210x297 mm)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KB금융 본문체 Medium</vt:lpstr>
      <vt:lpstr>KoPub돋움체 Medium</vt:lpstr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박도환</dc:creator>
  <cp:lastModifiedBy>박도환</cp:lastModifiedBy>
  <cp:revision>5</cp:revision>
  <dcterms:created xsi:type="dcterms:W3CDTF">2023-08-27T01:09:10Z</dcterms:created>
  <dcterms:modified xsi:type="dcterms:W3CDTF">2023-08-27T05:07:02Z</dcterms:modified>
</cp:coreProperties>
</file>